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67275" cy="42794238"/>
  <p:notesSz cx="31546800" cy="38862000"/>
  <p:defaultTextStyle>
    <a:defPPr>
      <a:defRPr lang="en-US"/>
    </a:defPPr>
    <a:lvl1pPr algn="l" rtl="0" fontAlgn="base">
      <a:spcBef>
        <a:spcPct val="0"/>
      </a:spcBef>
      <a:spcAft>
        <a:spcPct val="0"/>
      </a:spcAft>
      <a:defRPr sz="8500" kern="1200" baseline="-25000">
        <a:solidFill>
          <a:schemeClr val="tx1"/>
        </a:solidFill>
        <a:latin typeface="Arial" charset="0"/>
        <a:ea typeface="+mn-ea"/>
        <a:cs typeface="+mn-cs"/>
      </a:defRPr>
    </a:lvl1pPr>
    <a:lvl2pPr marL="457200" algn="l" rtl="0" fontAlgn="base">
      <a:spcBef>
        <a:spcPct val="0"/>
      </a:spcBef>
      <a:spcAft>
        <a:spcPct val="0"/>
      </a:spcAft>
      <a:defRPr sz="8500" kern="1200" baseline="-25000">
        <a:solidFill>
          <a:schemeClr val="tx1"/>
        </a:solidFill>
        <a:latin typeface="Arial" charset="0"/>
        <a:ea typeface="+mn-ea"/>
        <a:cs typeface="+mn-cs"/>
      </a:defRPr>
    </a:lvl2pPr>
    <a:lvl3pPr marL="914400" algn="l" rtl="0" fontAlgn="base">
      <a:spcBef>
        <a:spcPct val="0"/>
      </a:spcBef>
      <a:spcAft>
        <a:spcPct val="0"/>
      </a:spcAft>
      <a:defRPr sz="8500" kern="1200" baseline="-25000">
        <a:solidFill>
          <a:schemeClr val="tx1"/>
        </a:solidFill>
        <a:latin typeface="Arial" charset="0"/>
        <a:ea typeface="+mn-ea"/>
        <a:cs typeface="+mn-cs"/>
      </a:defRPr>
    </a:lvl3pPr>
    <a:lvl4pPr marL="1371600" algn="l" rtl="0" fontAlgn="base">
      <a:spcBef>
        <a:spcPct val="0"/>
      </a:spcBef>
      <a:spcAft>
        <a:spcPct val="0"/>
      </a:spcAft>
      <a:defRPr sz="8500" kern="1200" baseline="-25000">
        <a:solidFill>
          <a:schemeClr val="tx1"/>
        </a:solidFill>
        <a:latin typeface="Arial" charset="0"/>
        <a:ea typeface="+mn-ea"/>
        <a:cs typeface="+mn-cs"/>
      </a:defRPr>
    </a:lvl4pPr>
    <a:lvl5pPr marL="1828800" algn="l" rtl="0" fontAlgn="base">
      <a:spcBef>
        <a:spcPct val="0"/>
      </a:spcBef>
      <a:spcAft>
        <a:spcPct val="0"/>
      </a:spcAft>
      <a:defRPr sz="8500" kern="1200" baseline="-25000">
        <a:solidFill>
          <a:schemeClr val="tx1"/>
        </a:solidFill>
        <a:latin typeface="Arial" charset="0"/>
        <a:ea typeface="+mn-ea"/>
        <a:cs typeface="+mn-cs"/>
      </a:defRPr>
    </a:lvl5pPr>
    <a:lvl6pPr marL="2286000" algn="l" defTabSz="914400" rtl="0" eaLnBrk="1" latinLnBrk="0" hangingPunct="1">
      <a:defRPr sz="8500" kern="1200" baseline="-25000">
        <a:solidFill>
          <a:schemeClr val="tx1"/>
        </a:solidFill>
        <a:latin typeface="Arial" charset="0"/>
        <a:ea typeface="+mn-ea"/>
        <a:cs typeface="+mn-cs"/>
      </a:defRPr>
    </a:lvl6pPr>
    <a:lvl7pPr marL="2743200" algn="l" defTabSz="914400" rtl="0" eaLnBrk="1" latinLnBrk="0" hangingPunct="1">
      <a:defRPr sz="8500" kern="1200" baseline="-25000">
        <a:solidFill>
          <a:schemeClr val="tx1"/>
        </a:solidFill>
        <a:latin typeface="Arial" charset="0"/>
        <a:ea typeface="+mn-ea"/>
        <a:cs typeface="+mn-cs"/>
      </a:defRPr>
    </a:lvl7pPr>
    <a:lvl8pPr marL="3200400" algn="l" defTabSz="914400" rtl="0" eaLnBrk="1" latinLnBrk="0" hangingPunct="1">
      <a:defRPr sz="8500" kern="1200" baseline="-25000">
        <a:solidFill>
          <a:schemeClr val="tx1"/>
        </a:solidFill>
        <a:latin typeface="Arial" charset="0"/>
        <a:ea typeface="+mn-ea"/>
        <a:cs typeface="+mn-cs"/>
      </a:defRPr>
    </a:lvl8pPr>
    <a:lvl9pPr marL="3657600" algn="l" defTabSz="914400" rtl="0" eaLnBrk="1" latinLnBrk="0" hangingPunct="1">
      <a:defRPr sz="85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3300"/>
    <a:srgbClr val="CC0000"/>
    <a:srgbClr val="FFFF00"/>
    <a:srgbClr val="008000"/>
    <a:srgbClr val="FF0000"/>
    <a:srgbClr val="66003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6" d="100"/>
          <a:sy n="26" d="100"/>
        </p:scale>
        <p:origin x="-522" y="-72"/>
      </p:cViewPr>
      <p:guideLst>
        <p:guide orient="horz" pos="11441"/>
        <p:guide pos="96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720"/>
            <a:ext cx="25727184" cy="9172910"/>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091" y="24249724"/>
            <a:ext cx="21187093" cy="1093699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7996C-6073-48DB-9818-C17589CD27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14C293-1A62-41A2-B64C-D6BCF102A4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1713981"/>
            <a:ext cx="6810137" cy="365136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3364" y="1713981"/>
            <a:ext cx="20286281" cy="365136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6ADE3-EB43-4DD8-852E-4CDF92A3A9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5F0F4-5297-4431-A3E1-F1AD222461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56" y="27499722"/>
            <a:ext cx="25727184" cy="849906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1656" y="18138482"/>
            <a:ext cx="25727184" cy="93612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5129B-7C87-4A21-ACEA-6AD363F82B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364" y="9984978"/>
            <a:ext cx="13548209" cy="282426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205702" y="9984978"/>
            <a:ext cx="13548209" cy="282426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2C75F3-C244-43EF-9242-91AD8E6F39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364" y="9578943"/>
            <a:ext cx="13374052" cy="3992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364" y="13571898"/>
            <a:ext cx="13374052" cy="246557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356" y="9578943"/>
            <a:ext cx="13378555" cy="3992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5356" y="13571898"/>
            <a:ext cx="13378555" cy="246557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6CCF1E-BEDC-4289-BAE3-35E3079B4F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A5861D-1310-4174-9A11-6E22D60B53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7DFB32-9AAF-4E14-8864-2687553BBF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03614"/>
            <a:ext cx="9958474" cy="725159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3664" y="1703615"/>
            <a:ext cx="16920247" cy="365240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364" y="8955207"/>
            <a:ext cx="9958474" cy="2927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7EF8E-DA52-4E07-9127-CCDF72729A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47" y="29956658"/>
            <a:ext cx="18160365" cy="353508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3347" y="3823630"/>
            <a:ext cx="18160365" cy="25676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933347" y="33491745"/>
            <a:ext cx="18160365" cy="5022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E3DC55-4E92-4D5D-8227-EA39A4CEA6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2888" y="1714500"/>
            <a:ext cx="27241500" cy="7132638"/>
          </a:xfrm>
          <a:prstGeom prst="rect">
            <a:avLst/>
          </a:prstGeom>
          <a:noFill/>
          <a:ln w="9525">
            <a:noFill/>
            <a:miter lim="800000"/>
            <a:headEnd/>
            <a:tailEnd/>
          </a:ln>
        </p:spPr>
        <p:txBody>
          <a:bodyPr vert="horz" wrap="square" lIns="432017" tIns="216009" rIns="432017" bIns="2160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12888" y="9985375"/>
            <a:ext cx="27241500" cy="28241625"/>
          </a:xfrm>
          <a:prstGeom prst="rect">
            <a:avLst/>
          </a:prstGeom>
          <a:noFill/>
          <a:ln w="9525">
            <a:noFill/>
            <a:miter lim="800000"/>
            <a:headEnd/>
            <a:tailEnd/>
          </a:ln>
        </p:spPr>
        <p:txBody>
          <a:bodyPr vert="horz" wrap="square" lIns="432017" tIns="216009" rIns="432017" bIns="2160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2888" y="38969950"/>
            <a:ext cx="7062787" cy="2971800"/>
          </a:xfrm>
          <a:prstGeom prst="rect">
            <a:avLst/>
          </a:prstGeom>
          <a:noFill/>
          <a:ln w="9525">
            <a:noFill/>
            <a:miter lim="800000"/>
            <a:headEnd/>
            <a:tailEnd/>
          </a:ln>
          <a:effectLst/>
        </p:spPr>
        <p:txBody>
          <a:bodyPr vert="horz" wrap="square" lIns="432017" tIns="216009" rIns="432017" bIns="216009" numCol="1" anchor="t" anchorCtr="0" compatLnSpc="1">
            <a:prstTxWarp prst="textNoShape">
              <a:avLst/>
            </a:prstTxWarp>
          </a:bodyPr>
          <a:lstStyle>
            <a:lvl1pPr>
              <a:defRPr sz="6600" baseline="0"/>
            </a:lvl1pPr>
          </a:lstStyle>
          <a:p>
            <a:pPr>
              <a:defRPr/>
            </a:pPr>
            <a:endParaRPr lang="en-US"/>
          </a:p>
        </p:txBody>
      </p:sp>
      <p:sp>
        <p:nvSpPr>
          <p:cNvPr id="1029" name="Rectangle 5"/>
          <p:cNvSpPr>
            <a:spLocks noGrp="1" noChangeArrowheads="1"/>
          </p:cNvSpPr>
          <p:nvPr>
            <p:ph type="ftr" sz="quarter" idx="3"/>
          </p:nvPr>
        </p:nvSpPr>
        <p:spPr bwMode="auto">
          <a:xfrm>
            <a:off x="10340975" y="38969950"/>
            <a:ext cx="9585325" cy="2971800"/>
          </a:xfrm>
          <a:prstGeom prst="rect">
            <a:avLst/>
          </a:prstGeom>
          <a:noFill/>
          <a:ln w="9525">
            <a:noFill/>
            <a:miter lim="800000"/>
            <a:headEnd/>
            <a:tailEnd/>
          </a:ln>
          <a:effectLst/>
        </p:spPr>
        <p:txBody>
          <a:bodyPr vert="horz" wrap="square" lIns="432017" tIns="216009" rIns="432017" bIns="216009" numCol="1" anchor="t" anchorCtr="0" compatLnSpc="1">
            <a:prstTxWarp prst="textNoShape">
              <a:avLst/>
            </a:prstTxWarp>
          </a:bodyPr>
          <a:lstStyle>
            <a:lvl1pPr algn="ctr">
              <a:defRPr sz="6600" baseline="0"/>
            </a:lvl1pPr>
          </a:lstStyle>
          <a:p>
            <a:pPr>
              <a:defRPr/>
            </a:pPr>
            <a:endParaRPr lang="en-US"/>
          </a:p>
        </p:txBody>
      </p:sp>
      <p:sp>
        <p:nvSpPr>
          <p:cNvPr id="1030" name="Rectangle 6"/>
          <p:cNvSpPr>
            <a:spLocks noGrp="1" noChangeArrowheads="1"/>
          </p:cNvSpPr>
          <p:nvPr>
            <p:ph type="sldNum" sz="quarter" idx="4"/>
          </p:nvPr>
        </p:nvSpPr>
        <p:spPr bwMode="auto">
          <a:xfrm>
            <a:off x="21691600" y="38969950"/>
            <a:ext cx="7062788" cy="2971800"/>
          </a:xfrm>
          <a:prstGeom prst="rect">
            <a:avLst/>
          </a:prstGeom>
          <a:noFill/>
          <a:ln w="9525">
            <a:noFill/>
            <a:miter lim="800000"/>
            <a:headEnd/>
            <a:tailEnd/>
          </a:ln>
          <a:effectLst/>
        </p:spPr>
        <p:txBody>
          <a:bodyPr vert="horz" wrap="square" lIns="432017" tIns="216009" rIns="432017" bIns="216009" numCol="1" anchor="t" anchorCtr="0" compatLnSpc="1">
            <a:prstTxWarp prst="textNoShape">
              <a:avLst/>
            </a:prstTxWarp>
          </a:bodyPr>
          <a:lstStyle>
            <a:lvl1pPr algn="r">
              <a:defRPr sz="6600" baseline="0"/>
            </a:lvl1pPr>
          </a:lstStyle>
          <a:p>
            <a:pPr>
              <a:defRPr/>
            </a:pPr>
            <a:fld id="{42D6355B-3A23-4843-9271-5A1FA9CBC0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a:solidFill>
            <a:schemeClr val="tx2"/>
          </a:solidFill>
          <a:latin typeface="+mj-lt"/>
          <a:ea typeface="+mj-ea"/>
          <a:cs typeface="+mj-cs"/>
        </a:defRPr>
      </a:lvl1pPr>
      <a:lvl2pPr algn="ctr" defTabSz="4319588" rtl="0" eaLnBrk="0" fontAlgn="base" hangingPunct="0">
        <a:spcBef>
          <a:spcPct val="0"/>
        </a:spcBef>
        <a:spcAft>
          <a:spcPct val="0"/>
        </a:spcAft>
        <a:defRPr sz="20800">
          <a:solidFill>
            <a:schemeClr val="tx2"/>
          </a:solidFill>
          <a:latin typeface="Arial" charset="0"/>
        </a:defRPr>
      </a:lvl2pPr>
      <a:lvl3pPr algn="ctr" defTabSz="4319588" rtl="0" eaLnBrk="0" fontAlgn="base" hangingPunct="0">
        <a:spcBef>
          <a:spcPct val="0"/>
        </a:spcBef>
        <a:spcAft>
          <a:spcPct val="0"/>
        </a:spcAft>
        <a:defRPr sz="20800">
          <a:solidFill>
            <a:schemeClr val="tx2"/>
          </a:solidFill>
          <a:latin typeface="Arial" charset="0"/>
        </a:defRPr>
      </a:lvl3pPr>
      <a:lvl4pPr algn="ctr" defTabSz="4319588" rtl="0" eaLnBrk="0" fontAlgn="base" hangingPunct="0">
        <a:spcBef>
          <a:spcPct val="0"/>
        </a:spcBef>
        <a:spcAft>
          <a:spcPct val="0"/>
        </a:spcAft>
        <a:defRPr sz="20800">
          <a:solidFill>
            <a:schemeClr val="tx2"/>
          </a:solidFill>
          <a:latin typeface="Arial" charset="0"/>
        </a:defRPr>
      </a:lvl4pPr>
      <a:lvl5pPr algn="ctr" defTabSz="4319588" rtl="0" eaLnBrk="0" fontAlgn="base" hangingPunct="0">
        <a:spcBef>
          <a:spcPct val="0"/>
        </a:spcBef>
        <a:spcAft>
          <a:spcPct val="0"/>
        </a:spcAft>
        <a:defRPr sz="20800">
          <a:solidFill>
            <a:schemeClr val="tx2"/>
          </a:solidFill>
          <a:latin typeface="Arial" charset="0"/>
        </a:defRPr>
      </a:lvl5pPr>
      <a:lvl6pPr marL="457200" algn="ctr" defTabSz="4319588" rtl="0" fontAlgn="base">
        <a:spcBef>
          <a:spcPct val="0"/>
        </a:spcBef>
        <a:spcAft>
          <a:spcPct val="0"/>
        </a:spcAft>
        <a:defRPr sz="20800">
          <a:solidFill>
            <a:schemeClr val="tx2"/>
          </a:solidFill>
          <a:latin typeface="Arial" charset="0"/>
        </a:defRPr>
      </a:lvl6pPr>
      <a:lvl7pPr marL="914400" algn="ctr" defTabSz="4319588" rtl="0" fontAlgn="base">
        <a:spcBef>
          <a:spcPct val="0"/>
        </a:spcBef>
        <a:spcAft>
          <a:spcPct val="0"/>
        </a:spcAft>
        <a:defRPr sz="20800">
          <a:solidFill>
            <a:schemeClr val="tx2"/>
          </a:solidFill>
          <a:latin typeface="Arial" charset="0"/>
        </a:defRPr>
      </a:lvl7pPr>
      <a:lvl8pPr marL="1371600" algn="ctr" defTabSz="4319588" rtl="0" fontAlgn="base">
        <a:spcBef>
          <a:spcPct val="0"/>
        </a:spcBef>
        <a:spcAft>
          <a:spcPct val="0"/>
        </a:spcAft>
        <a:defRPr sz="20800">
          <a:solidFill>
            <a:schemeClr val="tx2"/>
          </a:solidFill>
          <a:latin typeface="Arial" charset="0"/>
        </a:defRPr>
      </a:lvl8pPr>
      <a:lvl9pPr marL="1828800" algn="ctr" defTabSz="4319588" rtl="0" fontAlgn="base">
        <a:spcBef>
          <a:spcPct val="0"/>
        </a:spcBef>
        <a:spcAft>
          <a:spcPct val="0"/>
        </a:spcAft>
        <a:defRPr sz="20800">
          <a:solidFill>
            <a:schemeClr val="tx2"/>
          </a:solidFill>
          <a:latin typeface="Arial" charset="0"/>
        </a:defRPr>
      </a:lvl9pPr>
    </p:titleStyle>
    <p:bodyStyle>
      <a:lvl1pPr marL="1620838" indent="-1620838" algn="l" defTabSz="4319588" rtl="0" eaLnBrk="0" fontAlgn="base" hangingPunct="0">
        <a:spcBef>
          <a:spcPct val="20000"/>
        </a:spcBef>
        <a:spcAft>
          <a:spcPct val="0"/>
        </a:spcAft>
        <a:buChar char="•"/>
        <a:defRPr sz="15100">
          <a:solidFill>
            <a:schemeClr val="tx1"/>
          </a:solidFill>
          <a:latin typeface="+mn-lt"/>
          <a:ea typeface="+mn-ea"/>
          <a:cs typeface="+mn-cs"/>
        </a:defRPr>
      </a:lvl1pPr>
      <a:lvl2pPr marL="3509963" indent="-1349375" algn="l" defTabSz="4319588" rtl="0" eaLnBrk="0" fontAlgn="base" hangingPunct="0">
        <a:spcBef>
          <a:spcPct val="20000"/>
        </a:spcBef>
        <a:spcAft>
          <a:spcPct val="0"/>
        </a:spcAft>
        <a:buChar char="–"/>
        <a:defRPr sz="13200">
          <a:solidFill>
            <a:schemeClr val="tx1"/>
          </a:solidFill>
          <a:latin typeface="+mn-lt"/>
        </a:defRPr>
      </a:lvl2pPr>
      <a:lvl3pPr marL="5400675" indent="-1081088" algn="l" defTabSz="4319588" rtl="0" eaLnBrk="0" fontAlgn="base" hangingPunct="0">
        <a:spcBef>
          <a:spcPct val="20000"/>
        </a:spcBef>
        <a:spcAft>
          <a:spcPct val="0"/>
        </a:spcAft>
        <a:buChar char="•"/>
        <a:defRPr sz="11300">
          <a:solidFill>
            <a:schemeClr val="tx1"/>
          </a:solidFill>
          <a:latin typeface="+mn-lt"/>
        </a:defRPr>
      </a:lvl3pPr>
      <a:lvl4pPr marL="7559675" indent="-1079500" algn="l" defTabSz="4319588" rtl="0" eaLnBrk="0" fontAlgn="base" hangingPunct="0">
        <a:spcBef>
          <a:spcPct val="20000"/>
        </a:spcBef>
        <a:spcAft>
          <a:spcPct val="0"/>
        </a:spcAft>
        <a:buChar char="–"/>
        <a:defRPr sz="9400">
          <a:solidFill>
            <a:schemeClr val="tx1"/>
          </a:solidFill>
          <a:latin typeface="+mn-lt"/>
        </a:defRPr>
      </a:lvl4pPr>
      <a:lvl5pPr marL="9720263" indent="-1079500" algn="l" defTabSz="4319588" rtl="0" eaLnBrk="0" fontAlgn="base" hangingPunct="0">
        <a:spcBef>
          <a:spcPct val="20000"/>
        </a:spcBef>
        <a:spcAft>
          <a:spcPct val="0"/>
        </a:spcAft>
        <a:buChar char="»"/>
        <a:defRPr sz="9400">
          <a:solidFill>
            <a:schemeClr val="tx1"/>
          </a:solidFill>
          <a:latin typeface="+mn-lt"/>
        </a:defRPr>
      </a:lvl5pPr>
      <a:lvl6pPr marL="10177463" indent="-1079500" algn="l" defTabSz="4319588" rtl="0" fontAlgn="base">
        <a:spcBef>
          <a:spcPct val="20000"/>
        </a:spcBef>
        <a:spcAft>
          <a:spcPct val="0"/>
        </a:spcAft>
        <a:buChar char="»"/>
        <a:defRPr sz="9400">
          <a:solidFill>
            <a:schemeClr val="tx1"/>
          </a:solidFill>
          <a:latin typeface="+mn-lt"/>
        </a:defRPr>
      </a:lvl6pPr>
      <a:lvl7pPr marL="10634663" indent="-1079500" algn="l" defTabSz="4319588" rtl="0" fontAlgn="base">
        <a:spcBef>
          <a:spcPct val="20000"/>
        </a:spcBef>
        <a:spcAft>
          <a:spcPct val="0"/>
        </a:spcAft>
        <a:buChar char="»"/>
        <a:defRPr sz="9400">
          <a:solidFill>
            <a:schemeClr val="tx1"/>
          </a:solidFill>
          <a:latin typeface="+mn-lt"/>
        </a:defRPr>
      </a:lvl7pPr>
      <a:lvl8pPr marL="11091863" indent="-1079500" algn="l" defTabSz="4319588" rtl="0" fontAlgn="base">
        <a:spcBef>
          <a:spcPct val="20000"/>
        </a:spcBef>
        <a:spcAft>
          <a:spcPct val="0"/>
        </a:spcAft>
        <a:buChar char="»"/>
        <a:defRPr sz="9400">
          <a:solidFill>
            <a:schemeClr val="tx1"/>
          </a:solidFill>
          <a:latin typeface="+mn-lt"/>
        </a:defRPr>
      </a:lvl8pPr>
      <a:lvl9pPr marL="11549063" indent="-1079500" algn="l" defTabSz="4319588"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89" descr="winner-crop"/>
          <p:cNvPicPr>
            <a:picLocks noChangeArrowheads="1"/>
          </p:cNvPicPr>
          <p:nvPr/>
        </p:nvPicPr>
        <p:blipFill>
          <a:blip r:embed="rId2" cstate="print">
            <a:lum bright="50000" contrast="-56000"/>
          </a:blip>
          <a:srcRect/>
          <a:stretch>
            <a:fillRect/>
          </a:stretch>
        </p:blipFill>
        <p:spPr bwMode="auto">
          <a:xfrm>
            <a:off x="0" y="0"/>
            <a:ext cx="30267275" cy="42794238"/>
          </a:xfrm>
          <a:prstGeom prst="rect">
            <a:avLst/>
          </a:prstGeom>
          <a:noFill/>
          <a:ln w="9525">
            <a:noFill/>
            <a:miter lim="800000"/>
            <a:headEnd/>
            <a:tailEnd/>
          </a:ln>
        </p:spPr>
      </p:pic>
      <p:sp>
        <p:nvSpPr>
          <p:cNvPr id="2051" name="Text Box 7"/>
          <p:cNvSpPr txBox="1">
            <a:spLocks noChangeArrowheads="1"/>
          </p:cNvSpPr>
          <p:nvPr/>
        </p:nvSpPr>
        <p:spPr bwMode="auto">
          <a:xfrm>
            <a:off x="1728788" y="13849350"/>
            <a:ext cx="12380912" cy="415925"/>
          </a:xfrm>
          <a:prstGeom prst="rect">
            <a:avLst/>
          </a:prstGeom>
          <a:noFill/>
          <a:ln w="9525">
            <a:noFill/>
            <a:miter lim="800000"/>
            <a:headEnd/>
            <a:tailEnd/>
          </a:ln>
        </p:spPr>
        <p:txBody>
          <a:bodyPr/>
          <a:lstStyle/>
          <a:p>
            <a:r>
              <a:rPr lang="en-US" sz="3600" b="1"/>
              <a:t>KEY WORDS: cross country skiing, disabled sports, biomechanics</a:t>
            </a:r>
            <a:r>
              <a:rPr lang="en-US" sz="3200"/>
              <a:t>.</a:t>
            </a:r>
          </a:p>
        </p:txBody>
      </p:sp>
      <p:sp>
        <p:nvSpPr>
          <p:cNvPr id="2052" name="Text Box 659"/>
          <p:cNvSpPr txBox="1">
            <a:spLocks noChangeArrowheads="1"/>
          </p:cNvSpPr>
          <p:nvPr/>
        </p:nvSpPr>
        <p:spPr bwMode="auto">
          <a:xfrm>
            <a:off x="15782925" y="33505775"/>
            <a:ext cx="14090650" cy="1892300"/>
          </a:xfrm>
          <a:prstGeom prst="rect">
            <a:avLst/>
          </a:prstGeom>
          <a:noFill/>
          <a:ln w="9525">
            <a:noFill/>
            <a:miter lim="800000"/>
            <a:headEnd/>
            <a:tailEnd/>
          </a:ln>
        </p:spPr>
        <p:txBody>
          <a:bodyPr/>
          <a:lstStyle/>
          <a:p>
            <a:pPr defTabSz="4319588">
              <a:lnSpc>
                <a:spcPct val="125000"/>
              </a:lnSpc>
              <a:tabLst>
                <a:tab pos="457200" algn="l"/>
              </a:tabLst>
            </a:pPr>
            <a:endParaRPr lang="en-US" sz="3200"/>
          </a:p>
        </p:txBody>
      </p:sp>
      <p:sp>
        <p:nvSpPr>
          <p:cNvPr id="2053" name="Text Box 660"/>
          <p:cNvSpPr txBox="1">
            <a:spLocks noChangeArrowheads="1"/>
          </p:cNvSpPr>
          <p:nvPr/>
        </p:nvSpPr>
        <p:spPr bwMode="auto">
          <a:xfrm>
            <a:off x="1585913" y="38896925"/>
            <a:ext cx="27325637" cy="1323975"/>
          </a:xfrm>
          <a:prstGeom prst="rect">
            <a:avLst/>
          </a:prstGeom>
          <a:noFill/>
          <a:ln w="9525">
            <a:noFill/>
            <a:miter lim="800000"/>
            <a:headEnd/>
            <a:tailEnd/>
          </a:ln>
        </p:spPr>
        <p:txBody>
          <a:bodyPr>
            <a:spAutoFit/>
          </a:bodyPr>
          <a:lstStyle/>
          <a:p>
            <a:pPr algn="ctr" defTabSz="4319588">
              <a:spcBef>
                <a:spcPct val="50000"/>
              </a:spcBef>
            </a:pPr>
            <a:r>
              <a:rPr lang="es-ES" sz="3200" b="1" baseline="0">
                <a:solidFill>
                  <a:srgbClr val="003300"/>
                </a:solidFill>
              </a:rPr>
              <a:t>ACKNOWLEDGMENT:   Thank you to the Sports Rack and Down Wind Sports for the loan of ski poles, </a:t>
            </a:r>
          </a:p>
          <a:p>
            <a:pPr algn="ctr" defTabSz="4319588">
              <a:spcBef>
                <a:spcPct val="50000"/>
              </a:spcBef>
            </a:pPr>
            <a:r>
              <a:rPr lang="es-ES" sz="3200" b="1" baseline="0">
                <a:solidFill>
                  <a:srgbClr val="003300"/>
                </a:solidFill>
              </a:rPr>
              <a:t>Wright and Filippis for the loan of a sit-ski, and Laura DeWitt for assisting with subject recruitment.</a:t>
            </a:r>
            <a:endParaRPr lang="en-US" sz="3200" baseline="0">
              <a:solidFill>
                <a:srgbClr val="003300"/>
              </a:solidFill>
            </a:endParaRPr>
          </a:p>
        </p:txBody>
      </p:sp>
      <p:sp>
        <p:nvSpPr>
          <p:cNvPr id="2054" name="Text Box 1164"/>
          <p:cNvSpPr txBox="1">
            <a:spLocks noChangeArrowheads="1"/>
          </p:cNvSpPr>
          <p:nvPr/>
        </p:nvSpPr>
        <p:spPr bwMode="auto">
          <a:xfrm>
            <a:off x="1036638" y="823913"/>
            <a:ext cx="28025725" cy="1244600"/>
          </a:xfrm>
          <a:prstGeom prst="rect">
            <a:avLst/>
          </a:prstGeom>
          <a:noFill/>
          <a:ln w="9525">
            <a:noFill/>
            <a:miter lim="800000"/>
            <a:headEnd/>
            <a:tailEnd/>
          </a:ln>
        </p:spPr>
        <p:txBody>
          <a:bodyPr lIns="78702" tIns="39351" rIns="78702" bIns="39351"/>
          <a:lstStyle/>
          <a:p>
            <a:pPr algn="ctr" defTabSz="3778250"/>
            <a:r>
              <a:rPr lang="en-US" sz="8000" b="1"/>
              <a:t>Peak Velocity of Nordic Ski </a:t>
            </a:r>
            <a:r>
              <a:rPr lang="en-US" sz="8800" b="1"/>
              <a:t>Double</a:t>
            </a:r>
            <a:r>
              <a:rPr lang="en-US" sz="8000" b="1"/>
              <a:t> Pole Technique: Stand-up vs. Adaptive Sit-Skiing</a:t>
            </a:r>
            <a:r>
              <a:rPr lang="en-US" sz="8000"/>
              <a:t>. </a:t>
            </a:r>
            <a:endParaRPr lang="en-US" sz="8000" b="1" baseline="0">
              <a:solidFill>
                <a:srgbClr val="003300"/>
              </a:solidFill>
            </a:endParaRPr>
          </a:p>
        </p:txBody>
      </p:sp>
      <p:sp>
        <p:nvSpPr>
          <p:cNvPr id="2055" name="Text Box 1165"/>
          <p:cNvSpPr txBox="1">
            <a:spLocks noChangeArrowheads="1"/>
          </p:cNvSpPr>
          <p:nvPr/>
        </p:nvSpPr>
        <p:spPr bwMode="auto">
          <a:xfrm>
            <a:off x="5621338" y="2736850"/>
            <a:ext cx="19313525" cy="1671638"/>
          </a:xfrm>
          <a:prstGeom prst="rect">
            <a:avLst/>
          </a:prstGeom>
          <a:noFill/>
          <a:ln w="9525">
            <a:noFill/>
            <a:miter lim="800000"/>
            <a:headEnd/>
            <a:tailEnd/>
          </a:ln>
        </p:spPr>
        <p:txBody>
          <a:bodyPr>
            <a:spAutoFit/>
          </a:bodyPr>
          <a:lstStyle/>
          <a:p>
            <a:pPr algn="ctr"/>
            <a:r>
              <a:rPr lang="en-US" sz="4400" b="1"/>
              <a:t>Jodi L. Tervo and Randall L. Jensen</a:t>
            </a:r>
            <a:endParaRPr lang="en-US" sz="4400"/>
          </a:p>
          <a:p>
            <a:pPr algn="ctr"/>
            <a:r>
              <a:rPr lang="en-US" sz="4400" b="1"/>
              <a:t>Dept. HPER, Northern Michigan University, Marquette, Michigan, U.S.A.</a:t>
            </a:r>
            <a:endParaRPr lang="en-US" sz="4400"/>
          </a:p>
          <a:p>
            <a:pPr algn="ctr"/>
            <a:r>
              <a:rPr lang="en-US" sz="4400" baseline="0">
                <a:solidFill>
                  <a:srgbClr val="003300"/>
                </a:solidFill>
              </a:rPr>
              <a:t>Contact:  </a:t>
            </a:r>
            <a:r>
              <a:rPr lang="en-US" sz="4400" baseline="0"/>
              <a:t>jotervo@nmu.edu</a:t>
            </a:r>
            <a:endParaRPr lang="en-US" sz="4400" baseline="0">
              <a:solidFill>
                <a:srgbClr val="003300"/>
              </a:solidFill>
            </a:endParaRPr>
          </a:p>
        </p:txBody>
      </p:sp>
      <p:sp>
        <p:nvSpPr>
          <p:cNvPr id="2056" name="Text Box 1177"/>
          <p:cNvSpPr txBox="1">
            <a:spLocks noChangeArrowheads="1"/>
          </p:cNvSpPr>
          <p:nvPr/>
        </p:nvSpPr>
        <p:spPr bwMode="auto">
          <a:xfrm>
            <a:off x="15782925" y="14430375"/>
            <a:ext cx="13619163" cy="11114088"/>
          </a:xfrm>
          <a:prstGeom prst="rect">
            <a:avLst/>
          </a:prstGeom>
          <a:noFill/>
          <a:ln w="9525">
            <a:noFill/>
            <a:miter lim="800000"/>
            <a:headEnd/>
            <a:tailEnd/>
          </a:ln>
        </p:spPr>
        <p:txBody>
          <a:bodyPr/>
          <a:lstStyle/>
          <a:p>
            <a:pPr algn="ctr" defTabSz="4319588"/>
            <a:r>
              <a:rPr lang="en-US" sz="4400" b="1" baseline="0">
                <a:solidFill>
                  <a:srgbClr val="003300"/>
                </a:solidFill>
              </a:rPr>
              <a:t>METHODS</a:t>
            </a:r>
          </a:p>
          <a:p>
            <a:pPr algn="just" defTabSz="4319588"/>
            <a:endParaRPr lang="en-US" sz="4400" b="1" baseline="0">
              <a:solidFill>
                <a:srgbClr val="003300"/>
              </a:solidFill>
            </a:endParaRPr>
          </a:p>
          <a:p>
            <a:pPr algn="just" defTabSz="4319588"/>
            <a:r>
              <a:rPr lang="en-US" sz="4400" b="1" baseline="0">
                <a:solidFill>
                  <a:srgbClr val="003300"/>
                </a:solidFill>
              </a:rPr>
              <a:t>      </a:t>
            </a:r>
            <a:r>
              <a:rPr lang="en-US" sz="4400" b="1"/>
              <a:t>Four female and two male collegiate athletes participated in stand-up and sit-skiing, and one experienced male sit-skier participated as a subject to reference for the analysis portion of this study. All subjects arrived at an outdoor cross-country ski venue with skis, boots, and poles. Ethical approval (#HS09-242) was received prior to conduction of the study, and the athletes signed an informed consent and PAR-Q questionnaire prior to participating. A Canon Digital Video Camcorder NTSC Optura 20 (Canon Inc., Japan) was placed perpendicular to the ski line approximately 4.5 meters away. A 1/1000 shutter speed was used, with a 60 Hz camera. Each subject had markers placed on their ski binding to allow digitization of movement. They were asked to mimic a race start using the double pole technique.  The video captured a recording of at least one complete cycle of double poling. One cycle is defined from pole plant to pole plant. The Peak Motus System version 8.5 (Vicon Motion Systems Inc., Centennial, CO) was used to analyze the data. One poling cycle lasted approximately one second. Using MATLAB each subject’s trial was standardized to one second. This allowed the researchers to calculate the percentage of poling cycle (%PC) for comparisons.</a:t>
            </a:r>
          </a:p>
          <a:p>
            <a:pPr algn="just" defTabSz="4319588"/>
            <a:endParaRPr lang="en-US" sz="3200" b="1" baseline="0">
              <a:solidFill>
                <a:srgbClr val="003300"/>
              </a:solidFill>
            </a:endParaRPr>
          </a:p>
        </p:txBody>
      </p:sp>
      <p:sp>
        <p:nvSpPr>
          <p:cNvPr id="2057" name="Text Box 1223"/>
          <p:cNvSpPr txBox="1">
            <a:spLocks noChangeArrowheads="1"/>
          </p:cNvSpPr>
          <p:nvPr/>
        </p:nvSpPr>
        <p:spPr bwMode="auto">
          <a:xfrm>
            <a:off x="815975" y="29524325"/>
            <a:ext cx="14173200" cy="2654300"/>
          </a:xfrm>
          <a:prstGeom prst="rect">
            <a:avLst/>
          </a:prstGeom>
          <a:noFill/>
          <a:ln w="9525">
            <a:noFill/>
            <a:miter lim="800000"/>
            <a:headEnd/>
            <a:tailEnd/>
          </a:ln>
        </p:spPr>
        <p:txBody>
          <a:bodyPr/>
          <a:lstStyle/>
          <a:p>
            <a:pPr algn="just" defTabSz="4319588"/>
            <a:endParaRPr lang="en-US" sz="3200" baseline="0">
              <a:solidFill>
                <a:srgbClr val="003300"/>
              </a:solidFill>
            </a:endParaRPr>
          </a:p>
        </p:txBody>
      </p:sp>
      <p:sp>
        <p:nvSpPr>
          <p:cNvPr id="2058" name="Text Box 1226"/>
          <p:cNvSpPr txBox="1">
            <a:spLocks noChangeArrowheads="1"/>
          </p:cNvSpPr>
          <p:nvPr/>
        </p:nvSpPr>
        <p:spPr bwMode="auto">
          <a:xfrm>
            <a:off x="15782925" y="25212675"/>
            <a:ext cx="13619163" cy="12107863"/>
          </a:xfrm>
          <a:prstGeom prst="rect">
            <a:avLst/>
          </a:prstGeom>
          <a:noFill/>
          <a:ln w="9525">
            <a:noFill/>
            <a:miter lim="800000"/>
            <a:headEnd/>
            <a:tailEnd/>
          </a:ln>
        </p:spPr>
        <p:txBody>
          <a:bodyPr/>
          <a:lstStyle/>
          <a:p>
            <a:pPr algn="ctr" defTabSz="4319588"/>
            <a:r>
              <a:rPr lang="en-US" sz="4400" b="1" baseline="0">
                <a:solidFill>
                  <a:srgbClr val="003300"/>
                </a:solidFill>
              </a:rPr>
              <a:t>RESULTS &amp; DISCUSSION</a:t>
            </a:r>
          </a:p>
          <a:p>
            <a:pPr algn="ctr" defTabSz="4319588"/>
            <a:endParaRPr lang="en-US" sz="4400" b="1" baseline="0">
              <a:solidFill>
                <a:srgbClr val="003300"/>
              </a:solidFill>
            </a:endParaRPr>
          </a:p>
          <a:p>
            <a:pPr algn="just" defTabSz="4319588"/>
            <a:r>
              <a:rPr lang="en-US" sz="4400" b="1"/>
              <a:t>      Paired T-Test indicated that the point at which peak velocity occurs in Nordic sit-skiing (Mean ± SD: 0.350 ± 0.066 %PC) is later than that of stand-up skiing (0.231 ± 0.031 %PC) (p = 0.017).  A One-sample T-Test comparing the experienced male sit-skier (0.350%PC) to the collegiate athletes (sit-skiing) found no difference (p = 0.995). Results of the study indicate that there is a difference in the point at which peak velocity occurs between Nordic sit-skiing and stand-up skiing. Furthermore, it may be possible to use experienced stand-up skiers as subjects in sit-skiing research. A larger subject base in the future may allow more extensive conclusions to be made. </a:t>
            </a:r>
          </a:p>
          <a:p>
            <a:pPr algn="just" defTabSz="4319588"/>
            <a:endParaRPr lang="en-US" sz="4400" b="1"/>
          </a:p>
          <a:p>
            <a:pPr algn="just" defTabSz="4319588"/>
            <a:endParaRPr lang="en-US" sz="4400" b="1"/>
          </a:p>
          <a:p>
            <a:pPr algn="ctr" defTabSz="4319588"/>
            <a:r>
              <a:rPr lang="en-US" sz="4400" b="1" baseline="0">
                <a:solidFill>
                  <a:srgbClr val="003300"/>
                </a:solidFill>
              </a:rPr>
              <a:t>CONCLUSION</a:t>
            </a:r>
          </a:p>
          <a:p>
            <a:pPr algn="ctr" defTabSz="4319588"/>
            <a:endParaRPr lang="en-US" sz="4400" b="1" baseline="0">
              <a:solidFill>
                <a:srgbClr val="003300"/>
              </a:solidFill>
            </a:endParaRPr>
          </a:p>
          <a:p>
            <a:pPr algn="just" defTabSz="4319588"/>
            <a:r>
              <a:rPr lang="en-US" sz="4400" b="1"/>
              <a:t>      The statistics reveal that the point at which linear peak velocity occurs in stand-up skiing vs. sit-skiing is different.</a:t>
            </a:r>
            <a:r>
              <a:rPr lang="en-US" sz="4400" b="1" baseline="0"/>
              <a:t> </a:t>
            </a:r>
            <a:r>
              <a:rPr lang="en-US" sz="4400" b="1"/>
              <a:t>Stand-up skiers demonstrated peak velocity 23% through their pole cycle (mid-way through the pole push phase), while sit-skiers demonstrated peak velocity 35% through their pole cycle (the moment before pole lift off of the push phase).</a:t>
            </a:r>
          </a:p>
          <a:p>
            <a:pPr defTabSz="4319588"/>
            <a:endParaRPr lang="en-US" sz="4400" b="1" baseline="0">
              <a:solidFill>
                <a:srgbClr val="003300"/>
              </a:solidFill>
            </a:endParaRPr>
          </a:p>
          <a:p>
            <a:pPr algn="just" defTabSz="4319588"/>
            <a:endParaRPr lang="en-US" sz="3200" baseline="0">
              <a:solidFill>
                <a:srgbClr val="003300"/>
              </a:solidFill>
            </a:endParaRPr>
          </a:p>
        </p:txBody>
      </p:sp>
      <p:sp>
        <p:nvSpPr>
          <p:cNvPr id="2059" name="Rectangle 1264"/>
          <p:cNvSpPr>
            <a:spLocks noChangeArrowheads="1"/>
          </p:cNvSpPr>
          <p:nvPr/>
        </p:nvSpPr>
        <p:spPr bwMode="auto">
          <a:xfrm>
            <a:off x="13744575" y="31432500"/>
            <a:ext cx="1244600" cy="1123950"/>
          </a:xfrm>
          <a:prstGeom prst="rect">
            <a:avLst/>
          </a:prstGeom>
          <a:noFill/>
          <a:ln w="9525">
            <a:noFill/>
            <a:miter lim="800000"/>
            <a:headEnd/>
            <a:tailEnd/>
          </a:ln>
        </p:spPr>
        <p:txBody>
          <a:bodyPr anchor="ctr"/>
          <a:lstStyle/>
          <a:p>
            <a:pPr algn="just"/>
            <a:r>
              <a:rPr lang="en-US" sz="3200" baseline="0">
                <a:solidFill>
                  <a:srgbClr val="003300"/>
                </a:solidFill>
                <a:ea typeface="Times New Roman" pitchFamily="18" charset="0"/>
                <a:cs typeface="Arial" charset="0"/>
              </a:rPr>
              <a:t> </a:t>
            </a:r>
          </a:p>
        </p:txBody>
      </p:sp>
      <p:sp>
        <p:nvSpPr>
          <p:cNvPr id="2060" name="Line 1306"/>
          <p:cNvSpPr>
            <a:spLocks noChangeShapeType="1"/>
          </p:cNvSpPr>
          <p:nvPr/>
        </p:nvSpPr>
        <p:spPr bwMode="auto">
          <a:xfrm>
            <a:off x="977900" y="38234938"/>
            <a:ext cx="14011275" cy="0"/>
          </a:xfrm>
          <a:prstGeom prst="line">
            <a:avLst/>
          </a:prstGeom>
          <a:noFill/>
          <a:ln w="9525">
            <a:noFill/>
            <a:round/>
            <a:headEnd/>
            <a:tailEnd/>
          </a:ln>
        </p:spPr>
        <p:txBody>
          <a:bodyPr/>
          <a:lstStyle/>
          <a:p>
            <a:endParaRPr lang="en-US"/>
          </a:p>
        </p:txBody>
      </p:sp>
      <p:sp>
        <p:nvSpPr>
          <p:cNvPr id="2061" name="Line 1308"/>
          <p:cNvSpPr>
            <a:spLocks noChangeShapeType="1"/>
          </p:cNvSpPr>
          <p:nvPr/>
        </p:nvSpPr>
        <p:spPr bwMode="auto">
          <a:xfrm>
            <a:off x="14989175" y="31432500"/>
            <a:ext cx="0" cy="1123950"/>
          </a:xfrm>
          <a:prstGeom prst="line">
            <a:avLst/>
          </a:prstGeom>
          <a:noFill/>
          <a:ln w="9525">
            <a:noFill/>
            <a:round/>
            <a:headEnd/>
            <a:tailEnd/>
          </a:ln>
        </p:spPr>
        <p:txBody>
          <a:bodyPr/>
          <a:lstStyle/>
          <a:p>
            <a:endParaRPr lang="en-US"/>
          </a:p>
        </p:txBody>
      </p:sp>
      <p:sp>
        <p:nvSpPr>
          <p:cNvPr id="2062" name="Line 1352"/>
          <p:cNvSpPr>
            <a:spLocks noChangeShapeType="1"/>
          </p:cNvSpPr>
          <p:nvPr/>
        </p:nvSpPr>
        <p:spPr bwMode="auto">
          <a:xfrm>
            <a:off x="14989175" y="33610550"/>
            <a:ext cx="0" cy="4624388"/>
          </a:xfrm>
          <a:prstGeom prst="line">
            <a:avLst/>
          </a:prstGeom>
          <a:noFill/>
          <a:ln w="9525">
            <a:noFill/>
            <a:round/>
            <a:headEnd/>
            <a:tailEnd/>
          </a:ln>
        </p:spPr>
        <p:txBody>
          <a:bodyPr/>
          <a:lstStyle/>
          <a:p>
            <a:endParaRPr lang="en-US"/>
          </a:p>
        </p:txBody>
      </p:sp>
      <p:sp>
        <p:nvSpPr>
          <p:cNvPr id="2063" name="Line 1353"/>
          <p:cNvSpPr>
            <a:spLocks noChangeShapeType="1"/>
          </p:cNvSpPr>
          <p:nvPr/>
        </p:nvSpPr>
        <p:spPr bwMode="auto">
          <a:xfrm>
            <a:off x="14989175" y="32556450"/>
            <a:ext cx="0" cy="1054100"/>
          </a:xfrm>
          <a:prstGeom prst="line">
            <a:avLst/>
          </a:prstGeom>
          <a:noFill/>
          <a:ln w="9525">
            <a:noFill/>
            <a:round/>
            <a:headEnd/>
            <a:tailEnd/>
          </a:ln>
        </p:spPr>
        <p:txBody>
          <a:bodyPr/>
          <a:lstStyle/>
          <a:p>
            <a:endParaRPr lang="en-US"/>
          </a:p>
        </p:txBody>
      </p:sp>
      <p:sp>
        <p:nvSpPr>
          <p:cNvPr id="2064" name="Text Box 1585"/>
          <p:cNvSpPr txBox="1">
            <a:spLocks noChangeArrowheads="1"/>
          </p:cNvSpPr>
          <p:nvPr/>
        </p:nvSpPr>
        <p:spPr bwMode="auto">
          <a:xfrm>
            <a:off x="7710488" y="40720963"/>
            <a:ext cx="15133637" cy="1200150"/>
          </a:xfrm>
          <a:prstGeom prst="rect">
            <a:avLst/>
          </a:prstGeom>
          <a:noFill/>
          <a:ln w="9525">
            <a:noFill/>
            <a:miter lim="800000"/>
            <a:headEnd/>
            <a:tailEnd/>
          </a:ln>
        </p:spPr>
        <p:txBody>
          <a:bodyPr>
            <a:spAutoFit/>
          </a:bodyPr>
          <a:lstStyle/>
          <a:p>
            <a:pPr algn="ctr" defTabSz="4319588"/>
            <a:r>
              <a:rPr lang="en-US" sz="3600" baseline="0">
                <a:solidFill>
                  <a:srgbClr val="003300"/>
                </a:solidFill>
              </a:rPr>
              <a:t>International Society of Biomechanics in Sport: Limerick, Ireland</a:t>
            </a:r>
          </a:p>
          <a:p>
            <a:pPr algn="ctr" defTabSz="4319588"/>
            <a:r>
              <a:rPr lang="en-US" sz="3600" baseline="0">
                <a:solidFill>
                  <a:srgbClr val="003300"/>
                </a:solidFill>
              </a:rPr>
              <a:t>August 2009</a:t>
            </a:r>
          </a:p>
        </p:txBody>
      </p:sp>
      <p:sp>
        <p:nvSpPr>
          <p:cNvPr id="2065" name="Text Box 1831"/>
          <p:cNvSpPr txBox="1">
            <a:spLocks noChangeArrowheads="1"/>
          </p:cNvSpPr>
          <p:nvPr/>
        </p:nvSpPr>
        <p:spPr bwMode="auto">
          <a:xfrm>
            <a:off x="15732125" y="29276675"/>
            <a:ext cx="13852525" cy="584200"/>
          </a:xfrm>
          <a:prstGeom prst="rect">
            <a:avLst/>
          </a:prstGeom>
          <a:noFill/>
          <a:ln w="9525">
            <a:noFill/>
            <a:miter lim="800000"/>
            <a:headEnd/>
            <a:tailEnd/>
          </a:ln>
        </p:spPr>
        <p:txBody>
          <a:bodyPr>
            <a:spAutoFit/>
          </a:bodyPr>
          <a:lstStyle/>
          <a:p>
            <a:pPr defTabSz="4319588"/>
            <a:endParaRPr lang="en-US" sz="3200" baseline="0"/>
          </a:p>
        </p:txBody>
      </p:sp>
      <p:pic>
        <p:nvPicPr>
          <p:cNvPr id="2066" name="Picture 130" descr="NMU-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7783513" y="5391150"/>
            <a:ext cx="14916150" cy="6438900"/>
          </a:xfrm>
          <a:prstGeom prst="rect">
            <a:avLst/>
          </a:prstGeom>
          <a:noFill/>
          <a:ln w="9525">
            <a:noFill/>
            <a:miter lim="800000"/>
            <a:headEnd/>
            <a:tailEnd/>
          </a:ln>
        </p:spPr>
      </p:pic>
      <p:pic>
        <p:nvPicPr>
          <p:cNvPr id="132" name="Picture 131" descr="another double pole from mom and dad.bmp"/>
          <p:cNvPicPr>
            <a:picLocks noChangeAspect="1"/>
          </p:cNvPicPr>
          <p:nvPr/>
        </p:nvPicPr>
        <p:blipFill>
          <a:blip r:embed="rId4" cstate="print"/>
          <a:srcRect l="10494" t="25720" r="54321" b="17901"/>
          <a:stretch>
            <a:fillRect/>
          </a:stretch>
        </p:blipFill>
        <p:spPr>
          <a:xfrm>
            <a:off x="1873689" y="5141943"/>
            <a:ext cx="5549000" cy="7674358"/>
          </a:xfrm>
          <a:prstGeom prst="roundRect">
            <a:avLst/>
          </a:prstGeom>
        </p:spPr>
      </p:pic>
      <p:pic>
        <p:nvPicPr>
          <p:cNvPr id="133" name="Picture 132" descr="NorthEast Coast and Africa 016.jpg"/>
          <p:cNvPicPr>
            <a:picLocks noChangeAspect="1"/>
          </p:cNvPicPr>
          <p:nvPr/>
        </p:nvPicPr>
        <p:blipFill>
          <a:blip r:embed="rId5" cstate="print"/>
          <a:srcRect l="5265"/>
          <a:stretch>
            <a:fillRect/>
          </a:stretch>
        </p:blipFill>
        <p:spPr>
          <a:xfrm rot="5400000">
            <a:off x="21968586" y="6306204"/>
            <a:ext cx="7461345" cy="5132824"/>
          </a:xfrm>
          <a:prstGeom prst="roundRect">
            <a:avLst/>
          </a:prstGeom>
        </p:spPr>
      </p:pic>
      <p:sp>
        <p:nvSpPr>
          <p:cNvPr id="2069" name="Text Box 1495"/>
          <p:cNvSpPr txBox="1">
            <a:spLocks noChangeArrowheads="1"/>
          </p:cNvSpPr>
          <p:nvPr/>
        </p:nvSpPr>
        <p:spPr bwMode="auto">
          <a:xfrm>
            <a:off x="15732125" y="22972713"/>
            <a:ext cx="185738" cy="584200"/>
          </a:xfrm>
          <a:prstGeom prst="rect">
            <a:avLst/>
          </a:prstGeom>
          <a:noFill/>
          <a:ln w="9525">
            <a:noFill/>
            <a:miter lim="800000"/>
            <a:headEnd/>
            <a:tailEnd/>
          </a:ln>
        </p:spPr>
        <p:txBody>
          <a:bodyPr wrap="none">
            <a:spAutoFit/>
          </a:bodyPr>
          <a:lstStyle/>
          <a:p>
            <a:pPr defTabSz="4319588"/>
            <a:endParaRPr lang="en-US" sz="3200" baseline="0">
              <a:solidFill>
                <a:srgbClr val="003300"/>
              </a:solidFill>
            </a:endParaRPr>
          </a:p>
        </p:txBody>
      </p:sp>
      <p:sp>
        <p:nvSpPr>
          <p:cNvPr id="2070" name="Text Box 1176"/>
          <p:cNvSpPr txBox="1">
            <a:spLocks noChangeArrowheads="1"/>
          </p:cNvSpPr>
          <p:nvPr/>
        </p:nvSpPr>
        <p:spPr bwMode="auto">
          <a:xfrm>
            <a:off x="815975" y="15176500"/>
            <a:ext cx="13596938" cy="23720425"/>
          </a:xfrm>
          <a:prstGeom prst="rect">
            <a:avLst/>
          </a:prstGeom>
          <a:noFill/>
          <a:ln w="9525">
            <a:noFill/>
            <a:miter lim="800000"/>
            <a:headEnd/>
            <a:tailEnd/>
          </a:ln>
        </p:spPr>
        <p:txBody>
          <a:bodyPr/>
          <a:lstStyle/>
          <a:p>
            <a:pPr algn="ctr"/>
            <a:r>
              <a:rPr lang="en-US" sz="4400" b="1" baseline="0">
                <a:solidFill>
                  <a:srgbClr val="003300"/>
                </a:solidFill>
              </a:rPr>
              <a:t>ABSTRACT </a:t>
            </a:r>
          </a:p>
          <a:p>
            <a:pPr algn="ctr"/>
            <a:endParaRPr lang="en-US" sz="4400" b="1" baseline="0">
              <a:solidFill>
                <a:srgbClr val="003300"/>
              </a:solidFill>
            </a:endParaRPr>
          </a:p>
          <a:p>
            <a:pPr algn="just"/>
            <a:r>
              <a:rPr lang="en-US" sz="4400" b="1"/>
              <a:t>	Double poling is a technique used in Nordic skiing and is defined when the upper body provides most of the propulsion via bilateral pole pushes.  This study compared the point that linear peak velocity of the ski occurs during the poling phase and to see if there is a difference in this point between Olympic style and Paralympic sit-ski double poling.  Four female and two male collegiate athletes participated in stand-up and sit-skiing; and one experienced male sit-skier participated as a subject to reference.  All subjects arrived at an outdoor cross-country ski venue with skis, boots, and poles.  Each subject had markers placed on the ski binding to allow digitization of  movement.  They were asked to mimic a race start using the double pole technique.   The video captured a recording of at least one complete cycle of double poling.  The Peak Motus System version 8.5 was used to determine at what percentage of poling cycle (%PC) peak velocity occurred. Paired T-Test indicated that the point at which peak velocity occurs in Nordic sit-skiing (mean ± SD: 0.350 ± 0.066 %PC) and stand-up skiing is (0.231 ± 0.031 %PC) (p = 0.017). A One-sample T-Test comparing the experienced male sit-skier (0.350%PC) to the subjects found no difference (p = 0.995). Results of the study indicate that there is a difference in the point at which peak velocity occurs between Nordic sit-skiing and stand-up skiing.</a:t>
            </a:r>
          </a:p>
          <a:p>
            <a:pPr algn="just"/>
            <a:endParaRPr lang="en-US" sz="4400" b="1" baseline="0">
              <a:solidFill>
                <a:srgbClr val="003300"/>
              </a:solidFill>
            </a:endParaRPr>
          </a:p>
          <a:p>
            <a:pPr algn="ctr"/>
            <a:r>
              <a:rPr lang="en-US" sz="4400" b="1" baseline="0">
                <a:solidFill>
                  <a:srgbClr val="003300"/>
                </a:solidFill>
              </a:rPr>
              <a:t>INTRODUCTION</a:t>
            </a:r>
          </a:p>
          <a:p>
            <a:pPr algn="ctr"/>
            <a:endParaRPr lang="en-US" sz="4400" b="1" baseline="0">
              <a:solidFill>
                <a:srgbClr val="003300"/>
              </a:solidFill>
            </a:endParaRPr>
          </a:p>
          <a:p>
            <a:pPr algn="just"/>
            <a:r>
              <a:rPr lang="en-US" sz="4400" b="1"/>
              <a:t>	One of the event styles in cross-country skiing is the classic technique in which the skis move in groomed tracks. Double poling is a technique used under the classic skiing style, and is defined when the upper body provides most of the propulsion via bilateral pole pushes. Double poling during classic cross-country skiing has become more popular in the past twenty years. It has also been shown to have strong correlations with increased race speed (Smith, Fewster, &amp; Braudt, 1996). </a:t>
            </a:r>
          </a:p>
          <a:p>
            <a:pPr algn="just"/>
            <a:r>
              <a:rPr lang="en-US" sz="4400" b="1"/>
              <a:t>	Maximal velocity considers an overall velocity of the movements, but does not specify at which point during the poling phase that peak velocity occurs. By breaking a movement down into its components one may be able to critique technique more specifically. This study examined the point at which peak linear velocity  of the ski occurred during the double poling cycle phase in Nordic stand-up and sit-down skiing. </a:t>
            </a:r>
          </a:p>
        </p:txBody>
      </p:sp>
      <p:sp>
        <p:nvSpPr>
          <p:cNvPr id="2071" name="TextBox 26"/>
          <p:cNvSpPr txBox="1">
            <a:spLocks noChangeArrowheads="1"/>
          </p:cNvSpPr>
          <p:nvPr/>
        </p:nvSpPr>
        <p:spPr bwMode="auto">
          <a:xfrm>
            <a:off x="5151438" y="36333113"/>
            <a:ext cx="20251737" cy="2632075"/>
          </a:xfrm>
          <a:prstGeom prst="rect">
            <a:avLst/>
          </a:prstGeom>
          <a:noFill/>
          <a:ln w="9525">
            <a:noFill/>
            <a:miter lim="800000"/>
            <a:headEnd/>
            <a:tailEnd/>
          </a:ln>
        </p:spPr>
        <p:txBody>
          <a:bodyPr>
            <a:spAutoFit/>
          </a:bodyPr>
          <a:lstStyle/>
          <a:p>
            <a:pPr algn="ctr" defTabSz="4319588"/>
            <a:r>
              <a:rPr lang="en-US" sz="4400"/>
              <a:t>.</a:t>
            </a:r>
            <a:r>
              <a:rPr lang="es-ES" sz="4400" b="1" baseline="0">
                <a:solidFill>
                  <a:srgbClr val="003300"/>
                </a:solidFill>
              </a:rPr>
              <a:t> </a:t>
            </a:r>
            <a:r>
              <a:rPr lang="en-US" sz="4800" b="1"/>
              <a:t>Reference: </a:t>
            </a:r>
            <a:endParaRPr lang="en-US" sz="4400" b="1"/>
          </a:p>
          <a:p>
            <a:pPr algn="just" defTabSz="4319588"/>
            <a:endParaRPr lang="en-US" sz="4400" b="1"/>
          </a:p>
          <a:p>
            <a:pPr algn="just" defTabSz="4319588"/>
            <a:r>
              <a:rPr lang="en-US" sz="4400" b="1"/>
              <a:t>Smith, G. A., Fewster, J. B., &amp; Braudt, S. M. (1996). Double poling kinematics and performance in cross-country skiing. </a:t>
            </a:r>
            <a:r>
              <a:rPr lang="en-US" sz="4400" b="1" i="1"/>
              <a:t>Journal of Applied Biomechanics, 12</a:t>
            </a:r>
            <a:r>
              <a:rPr lang="en-US" sz="4400" b="1"/>
              <a:t>, 88 – 103. </a:t>
            </a:r>
          </a:p>
          <a:p>
            <a:pPr defTabSz="4319588">
              <a:lnSpc>
                <a:spcPct val="125000"/>
              </a:lnSpc>
            </a:pPr>
            <a:r>
              <a:rPr lang="en-US" sz="44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19588" rtl="0" eaLnBrk="1" fontAlgn="base" latinLnBrk="0" hangingPunct="1">
          <a:lnSpc>
            <a:spcPct val="100000"/>
          </a:lnSpc>
          <a:spcBef>
            <a:spcPct val="0"/>
          </a:spcBef>
          <a:spcAft>
            <a:spcPct val="0"/>
          </a:spcAft>
          <a:buClrTx/>
          <a:buSzTx/>
          <a:buFontTx/>
          <a:buNone/>
          <a:tabLst/>
          <a:defRPr kumimoji="0" lang="en-US" sz="85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19588" rtl="0" eaLnBrk="1" fontAlgn="base" latinLnBrk="0" hangingPunct="1">
          <a:lnSpc>
            <a:spcPct val="100000"/>
          </a:lnSpc>
          <a:spcBef>
            <a:spcPct val="0"/>
          </a:spcBef>
          <a:spcAft>
            <a:spcPct val="0"/>
          </a:spcAft>
          <a:buClrTx/>
          <a:buSzTx/>
          <a:buFontTx/>
          <a:buNone/>
          <a:tabLst/>
          <a:defRPr kumimoji="0" lang="en-US" sz="85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2602</TotalTime>
  <Words>579</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Slide 1</vt:lpstr>
    </vt:vector>
  </TitlesOfParts>
  <Company>Northern Michigan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Registered User</dc:creator>
  <cp:lastModifiedBy>Randall Jensen</cp:lastModifiedBy>
  <cp:revision>97</cp:revision>
  <dcterms:created xsi:type="dcterms:W3CDTF">2005-07-13T14:36:24Z</dcterms:created>
  <dcterms:modified xsi:type="dcterms:W3CDTF">2010-05-26T18:34:29Z</dcterms:modified>
</cp:coreProperties>
</file>